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Nuni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Nunito-bold.fntdata"/><Relationship Id="rId14" Type="http://schemas.openxmlformats.org/officeDocument/2006/relationships/slide" Target="slides/slide9.xml"/><Relationship Id="rId36" Type="http://schemas.openxmlformats.org/officeDocument/2006/relationships/font" Target="fonts/Nunito-regular.fntdata"/><Relationship Id="rId17" Type="http://schemas.openxmlformats.org/officeDocument/2006/relationships/slide" Target="slides/slide12.xml"/><Relationship Id="rId39" Type="http://schemas.openxmlformats.org/officeDocument/2006/relationships/font" Target="fonts/Nunito-boldItalic.fntdata"/><Relationship Id="rId16" Type="http://schemas.openxmlformats.org/officeDocument/2006/relationships/slide" Target="slides/slide11.xml"/><Relationship Id="rId38" Type="http://schemas.openxmlformats.org/officeDocument/2006/relationships/font" Target="fonts/Nuni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deb5a01da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deb5a01da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deb5a01da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deb5a01da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71c46e1123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71c46e1123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eb5a01d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eb5a01d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e9678679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de967867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71c46e1123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71c46e1123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de9678679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de9678679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71c46e1123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71c46e1123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71c46e1123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71c46e1123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de9678679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de9678679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e2616f379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e2616f379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e287b567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e287b567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e287b5673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e287b5673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e287b5673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e287b5673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e287b5673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e287b5673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e287b5673b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e287b5673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e287b5673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e287b5673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e287b5673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e287b5673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e287b5673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e287b5673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e287b5673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e287b5673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e287b5673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e287b5673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e287b5673b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e287b5673b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e287b5673b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e287b5673b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71c46e1123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71c46e1123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e2616f379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e2616f379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e2616f379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e2616f379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e2616f379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e2616f379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e2616f37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e2616f37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e2616f379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e2616f379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drive.google.com/file/d/12Wrj7WutPgXlFFGWvqI4sJaGGbQS74hD/view" TargetMode="External"/><Relationship Id="rId4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6.png"/><Relationship Id="rId5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AdAJdW8_E9bY2rxQp7y-QreChjWfH1nK/view" TargetMode="External"/><Relationship Id="rId4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211150" y="1822825"/>
            <a:ext cx="70422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SUMO Autonomous Simulator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91350" y="30013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</a:t>
            </a:r>
            <a:r>
              <a:rPr lang="en"/>
              <a:t>Jae Hyeok Hyun, Ryang Jin</a:t>
            </a:r>
            <a:r>
              <a:rPr lang="en"/>
              <a:t> Lee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950" y="193525"/>
            <a:ext cx="8788827" cy="482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025" y="1241975"/>
            <a:ext cx="2990851" cy="286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3"/>
          <p:cNvSpPr/>
          <p:nvPr/>
        </p:nvSpPr>
        <p:spPr>
          <a:xfrm>
            <a:off x="3972375" y="2264763"/>
            <a:ext cx="1193700" cy="96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9750" y="1622975"/>
            <a:ext cx="2736334" cy="24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Vehicle Congestion</a:t>
            </a:r>
            <a:endParaRPr/>
          </a:p>
        </p:txBody>
      </p:sp>
      <p:sp>
        <p:nvSpPr>
          <p:cNvPr id="207" name="Google Shape;207;p2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-Simulate the real life busy traffic hours in songdo and how the routes change accordingly to the changes in traffic.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-Generate Vehicles in certain lanes to a desired destination in a specific timeframe.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-Observe the changes within the routes of our model car due to congestion of vehicles.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-Train/Test the behavior of our model car to seek best route from start to </a:t>
            </a:r>
            <a:r>
              <a:rPr lang="en"/>
              <a:t>destination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-Ex. Simulate Crazy Drivers as vehicles with departLane behavior = Random with High Speed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875" y="472850"/>
            <a:ext cx="4652401" cy="261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9875" y="2059175"/>
            <a:ext cx="4652406" cy="261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63000" cy="46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Surrounding Environment Manipulation</a:t>
            </a:r>
            <a:endParaRPr/>
          </a:p>
        </p:txBody>
      </p:sp>
      <p:sp>
        <p:nvSpPr>
          <p:cNvPr id="224" name="Google Shape;224;p2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-Simulate the real life scenarios such as walking pedestrians, bicycle riders, buses,  etc.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-Generate nodes such as pedestrians to simulate changes within the route of the model car.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-Observe the changes within the routes of our model car due to the changes within the surrounding environment.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-Train/Test the behavior of our model car to seek best route from start to destination.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2250" y="202888"/>
            <a:ext cx="5818850" cy="473772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8"/>
          <p:cNvSpPr txBox="1"/>
          <p:nvPr/>
        </p:nvSpPr>
        <p:spPr>
          <a:xfrm>
            <a:off x="566350" y="1278750"/>
            <a:ext cx="23745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-Instances of </a:t>
            </a: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Surrounding</a:t>
            </a: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Environment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-"/>
            </a:pP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Pedestrians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-"/>
            </a:pP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Passenger Vehicles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-"/>
            </a:pP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Buses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-"/>
            </a:pP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Motorcycles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-"/>
            </a:pP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Trucks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-"/>
            </a:pP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Bicycles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-"/>
            </a:pP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Trams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-"/>
            </a:pP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Urban Trains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-"/>
            </a:pP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Trains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-"/>
            </a:pP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Ships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Traffic Lights Manipulation</a:t>
            </a:r>
            <a:endParaRPr/>
          </a:p>
        </p:txBody>
      </p:sp>
      <p:sp>
        <p:nvSpPr>
          <p:cNvPr id="236" name="Google Shape;236;p29"/>
          <p:cNvSpPr txBox="1"/>
          <p:nvPr>
            <p:ph idx="1" type="body"/>
          </p:nvPr>
        </p:nvSpPr>
        <p:spPr>
          <a:xfrm>
            <a:off x="5070150" y="3722950"/>
            <a:ext cx="3330900" cy="8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Can Manually adjust all traffic lights </a:t>
            </a:r>
            <a:r>
              <a:rPr lang="en"/>
              <a:t>existing</a:t>
            </a:r>
            <a:r>
              <a:rPr lang="en"/>
              <a:t> on the map</a:t>
            </a:r>
            <a:endParaRPr/>
          </a:p>
        </p:txBody>
      </p:sp>
      <p:pic>
        <p:nvPicPr>
          <p:cNvPr id="237" name="Google Shape;2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775" y="1744050"/>
            <a:ext cx="1775899" cy="179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624125"/>
            <a:ext cx="4689152" cy="28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0253" y="1609726"/>
            <a:ext cx="3173124" cy="3152774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 Environment Manipulation</a:t>
            </a:r>
            <a:endParaRPr/>
          </a:p>
        </p:txBody>
      </p:sp>
      <p:sp>
        <p:nvSpPr>
          <p:cNvPr id="245" name="Google Shape;245;p3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Traffic congestion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Accident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Ambulance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 will handle those cases by setting prohibitions.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And observe results accordingly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we assess?</a:t>
            </a:r>
            <a:endParaRPr/>
          </a:p>
        </p:txBody>
      </p:sp>
      <p:sp>
        <p:nvSpPr>
          <p:cNvPr id="251" name="Google Shape;251;p3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-We will be assessing the behavior changes within our model car in finding the most efficient route from start to the destination in different features like stated above.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-We will also be simulating traffic constructions as well as blockages to further train the model car in finding an efficient route to the destination.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19150" y="1686000"/>
            <a:ext cx="7505700" cy="27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Simulate the real life traffic congestion that occurs due to traffic light inefficiency.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Count the number of vehicles that comes to the specified intersection and record the time.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With this data, simulate real life traffic congestion into SUMO by using the data.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Make changes to the traffic light behavior to assess the behavior of the traffic congestion.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Derive a best traffic light algorithm that lessens the real life traffic congestion problem.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Generating Vehicles</a:t>
            </a:r>
            <a:endParaRPr/>
          </a:p>
        </p:txBody>
      </p:sp>
      <p:sp>
        <p:nvSpPr>
          <p:cNvPr id="257" name="Google Shape;257;p3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Generated cars, trucks, and bus by using dataset from Yolo 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427" y="584975"/>
            <a:ext cx="1944900" cy="40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3"/>
          <p:cNvSpPr/>
          <p:nvPr/>
        </p:nvSpPr>
        <p:spPr>
          <a:xfrm rot="10800000">
            <a:off x="2767650" y="2470088"/>
            <a:ext cx="769200" cy="248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3"/>
          <p:cNvSpPr/>
          <p:nvPr/>
        </p:nvSpPr>
        <p:spPr>
          <a:xfrm rot="-9366880">
            <a:off x="2767722" y="2918904"/>
            <a:ext cx="769064" cy="24874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33"/>
          <p:cNvSpPr/>
          <p:nvPr/>
        </p:nvSpPr>
        <p:spPr>
          <a:xfrm rot="8603360">
            <a:off x="2767675" y="1961383"/>
            <a:ext cx="769148" cy="248764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33"/>
          <p:cNvSpPr txBox="1"/>
          <p:nvPr/>
        </p:nvSpPr>
        <p:spPr>
          <a:xfrm>
            <a:off x="3554250" y="1558263"/>
            <a:ext cx="10977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osm.bus.trips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33"/>
          <p:cNvSpPr txBox="1"/>
          <p:nvPr/>
        </p:nvSpPr>
        <p:spPr>
          <a:xfrm>
            <a:off x="3554250" y="3216888"/>
            <a:ext cx="12714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osm.truck.trips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33"/>
          <p:cNvSpPr txBox="1"/>
          <p:nvPr/>
        </p:nvSpPr>
        <p:spPr>
          <a:xfrm>
            <a:off x="3650750" y="2365263"/>
            <a:ext cx="10977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osm.car.trips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9" name="Google Shape;26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1150" y="1517525"/>
            <a:ext cx="3936076" cy="226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Distinguish Time and Paths</a:t>
            </a:r>
            <a:endParaRPr/>
          </a:p>
        </p:txBody>
      </p:sp>
      <p:pic>
        <p:nvPicPr>
          <p:cNvPr id="275" name="Google Shape;275;p34"/>
          <p:cNvPicPr preferRelativeResize="0"/>
          <p:nvPr/>
        </p:nvPicPr>
        <p:blipFill rotWithShape="1">
          <a:blip r:embed="rId3">
            <a:alphaModFix/>
          </a:blip>
          <a:srcRect b="52328" l="0" r="0" t="0"/>
          <a:stretch/>
        </p:blipFill>
        <p:spPr>
          <a:xfrm>
            <a:off x="950750" y="1734575"/>
            <a:ext cx="1944900" cy="191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4625" y="3309898"/>
            <a:ext cx="4806075" cy="15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4625" y="1390298"/>
            <a:ext cx="4341375" cy="198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Traffic Lights using NetEdit</a:t>
            </a:r>
            <a:endParaRPr/>
          </a:p>
        </p:txBody>
      </p:sp>
      <p:pic>
        <p:nvPicPr>
          <p:cNvPr id="283" name="Google Shape;28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025" y="3385212"/>
            <a:ext cx="4450783" cy="1250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2025" y="1719875"/>
            <a:ext cx="2197112" cy="1665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3901" y="1719875"/>
            <a:ext cx="2288900" cy="16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2800" y="1719875"/>
            <a:ext cx="1317625" cy="291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6" title="KakaoTalk_20240604_144602527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4500" y="428625"/>
            <a:ext cx="5715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1</a:t>
            </a:r>
            <a:endParaRPr/>
          </a:p>
        </p:txBody>
      </p:sp>
      <p:sp>
        <p:nvSpPr>
          <p:cNvPr id="297" name="Google Shape;297;p3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Basic Traffic condition that SUMO provide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Total Time: 4176 sec</a:t>
            </a:r>
            <a:endParaRPr/>
          </a:p>
        </p:txBody>
      </p:sp>
      <p:pic>
        <p:nvPicPr>
          <p:cNvPr id="298" name="Google Shape;29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550" y="2648675"/>
            <a:ext cx="5412650" cy="167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2</a:t>
            </a:r>
            <a:endParaRPr/>
          </a:p>
        </p:txBody>
      </p:sp>
      <p:sp>
        <p:nvSpPr>
          <p:cNvPr id="304" name="Google Shape;304;p3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Increased duration of green-light for 4-lane way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Total Time: 4148 sec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Time reduced. Why?  More car could pass Red and Blue line faster</a:t>
            </a:r>
            <a:endParaRPr/>
          </a:p>
        </p:txBody>
      </p:sp>
      <p:pic>
        <p:nvPicPr>
          <p:cNvPr id="305" name="Google Shape;30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922" y="3051925"/>
            <a:ext cx="5048825" cy="138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3</a:t>
            </a:r>
            <a:endParaRPr/>
          </a:p>
        </p:txBody>
      </p:sp>
      <p:sp>
        <p:nvSpPr>
          <p:cNvPr id="311" name="Google Shape;311;p3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Increased duration of green-light for 4-lane way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Total Time: 3994 sec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Time reduced. Why?  More and More car could pass Red and Blue line faster</a:t>
            </a:r>
            <a:endParaRPr/>
          </a:p>
        </p:txBody>
      </p:sp>
      <p:pic>
        <p:nvPicPr>
          <p:cNvPr id="312" name="Google Shape;31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675" y="2982925"/>
            <a:ext cx="5499676" cy="133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4</a:t>
            </a:r>
            <a:endParaRPr/>
          </a:p>
        </p:txBody>
      </p:sp>
      <p:sp>
        <p:nvSpPr>
          <p:cNvPr id="318" name="Google Shape;318;p4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Reduced</a:t>
            </a:r>
            <a:r>
              <a:rPr lang="en"/>
              <a:t> </a:t>
            </a:r>
            <a:r>
              <a:rPr lang="en"/>
              <a:t>duration of red-light and yellow-light before they change into green-light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Total Time: 4029 sec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Time Increased. Why?  Due to the reduced duration of red/yellow light, more cars could pass 4-lane ways faster, but cars which make right turn needed to wait longer</a:t>
            </a:r>
            <a:endParaRPr/>
          </a:p>
        </p:txBody>
      </p:sp>
      <p:pic>
        <p:nvPicPr>
          <p:cNvPr id="319" name="Google Shape;31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6450" y="3069673"/>
            <a:ext cx="5290625" cy="136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325" name="Google Shape;325;p41"/>
          <p:cNvSpPr txBox="1"/>
          <p:nvPr>
            <p:ph idx="1" type="body"/>
          </p:nvPr>
        </p:nvSpPr>
        <p:spPr>
          <a:xfrm>
            <a:off x="819150" y="1686000"/>
            <a:ext cx="7505700" cy="27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Simulate the real life traffic congestion that occurs due to traffic light inefficiency.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Count the number of vehicles that comes to the specified intersection and record the time.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With this data, simulate real life traffic congestion into SUMO by using the data.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Make changes to the traffic light behavior to assess the behavior of the traffic congestion.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Derive a best traffic light algorithm that lessens the real life traffic congestion problem.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425" y="927173"/>
            <a:ext cx="7253325" cy="347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:)</a:t>
            </a:r>
            <a:endParaRPr/>
          </a:p>
        </p:txBody>
      </p:sp>
      <p:sp>
        <p:nvSpPr>
          <p:cNvPr id="331" name="Google Shape;331;p4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Vision</a:t>
            </a:r>
            <a:endParaRPr/>
          </a:p>
        </p:txBody>
      </p:sp>
      <p:sp>
        <p:nvSpPr>
          <p:cNvPr id="148" name="Google Shape;148;p16"/>
          <p:cNvSpPr txBox="1"/>
          <p:nvPr>
            <p:ph idx="1" type="body"/>
          </p:nvPr>
        </p:nvSpPr>
        <p:spPr>
          <a:xfrm>
            <a:off x="819150" y="1536025"/>
            <a:ext cx="7505700" cy="29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Yolo v9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Coco Dataset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Classification of Passenger Cars, Trucks, Buses, and Motorcycles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Input: A Video Footage (CCTV) of a traffic congestion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Output: Classification Footage / Record of vehicles, direction, and time marker of the vehicles.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how does it work?</a:t>
            </a:r>
            <a:endParaRPr/>
          </a:p>
        </p:txBody>
      </p:sp>
      <p:sp>
        <p:nvSpPr>
          <p:cNvPr id="154" name="Google Shape;154;p17"/>
          <p:cNvSpPr txBox="1"/>
          <p:nvPr>
            <p:ph idx="1" type="body"/>
          </p:nvPr>
        </p:nvSpPr>
        <p:spPr>
          <a:xfrm>
            <a:off x="542475" y="1749875"/>
            <a:ext cx="2151000" cy="24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Takes a Footage and use Yolov9 classification to detect the following: Car, Trucks, Buses, Motorcycles.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 Draw a red line that indicates the </a:t>
            </a:r>
            <a:r>
              <a:rPr lang="en"/>
              <a:t>counting</a:t>
            </a:r>
            <a:r>
              <a:rPr lang="en"/>
              <a:t> mechanism for the vehicles.</a:t>
            </a:r>
            <a:endParaRPr/>
          </a:p>
        </p:txBody>
      </p:sp>
      <p:pic>
        <p:nvPicPr>
          <p:cNvPr id="155" name="Google Shape;15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3375" y="1815745"/>
            <a:ext cx="2336040" cy="209136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7"/>
          <p:cNvSpPr/>
          <p:nvPr/>
        </p:nvSpPr>
        <p:spPr>
          <a:xfrm>
            <a:off x="5122024" y="2269765"/>
            <a:ext cx="982500" cy="118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8758" y="1749875"/>
            <a:ext cx="2442767" cy="222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63" name="Google Shape;163;p18"/>
          <p:cNvSpPr txBox="1"/>
          <p:nvPr>
            <p:ph idx="1" type="body"/>
          </p:nvPr>
        </p:nvSpPr>
        <p:spPr>
          <a:xfrm>
            <a:off x="819150" y="1587550"/>
            <a:ext cx="36465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Draw Rectangles and a center circle for each detected node within each frame of the video.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5624" y="392100"/>
            <a:ext cx="3859224" cy="217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1763" y="2465424"/>
            <a:ext cx="2241273" cy="226695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8"/>
          <p:cNvSpPr txBox="1"/>
          <p:nvPr>
            <p:ph idx="1" type="body"/>
          </p:nvPr>
        </p:nvSpPr>
        <p:spPr>
          <a:xfrm>
            <a:off x="4125675" y="2571750"/>
            <a:ext cx="45453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When the circle is </a:t>
            </a:r>
            <a:r>
              <a:rPr lang="en"/>
              <a:t>detected by intersecting with the line, indicate that the car has been detected.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-Since each vehicle has a unique numbered id that do not overlap, a vehicle that has been classified wont be detected more than once if the id of the vehicle exists within the already detected data.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 To prevent loss of counting due to the frame rate, increase the offset (Thickness) of the detecting line to ensure maximum intersection with the vehicles.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9"/>
          <p:cNvSpPr txBox="1"/>
          <p:nvPr>
            <p:ph idx="1" type="body"/>
          </p:nvPr>
        </p:nvSpPr>
        <p:spPr>
          <a:xfrm>
            <a:off x="3814425" y="531625"/>
            <a:ext cx="3832500" cy="30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Ensure that the detection process is catching different classifications: Cars, Trucks, Buses, Motorcycles.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 Ensure that the sum of each type of vehicles equals to the amount of total vehicles actually detected during the video.</a:t>
            </a:r>
            <a:endParaRPr/>
          </a:p>
        </p:txBody>
      </p:sp>
      <p:pic>
        <p:nvPicPr>
          <p:cNvPr id="173" name="Google Shape;17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449600"/>
            <a:ext cx="2525224" cy="255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9624" y="2026825"/>
            <a:ext cx="2525225" cy="218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1962" y="2291100"/>
            <a:ext cx="1880085" cy="218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0" title="KakaoTalk_20240603_002150775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8050" y="378788"/>
            <a:ext cx="5847900" cy="43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after Classification</a:t>
            </a:r>
            <a:endParaRPr/>
          </a:p>
        </p:txBody>
      </p:sp>
      <p:sp>
        <p:nvSpPr>
          <p:cNvPr id="186" name="Google Shape;186;p21"/>
          <p:cNvSpPr txBox="1"/>
          <p:nvPr>
            <p:ph idx="1" type="body"/>
          </p:nvPr>
        </p:nvSpPr>
        <p:spPr>
          <a:xfrm>
            <a:off x="819150" y="1581600"/>
            <a:ext cx="4938300" cy="28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Achievements:</a:t>
            </a:r>
            <a:endParaRPr b="1"/>
          </a:p>
          <a:p>
            <a:pPr indent="-304958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ID of the unique car that has been counted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Vehicle Type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Direction the Vehicle was Detected at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Exact Time Frame of the interval of cars that has been detected by the line.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 </a:t>
            </a:r>
            <a:r>
              <a:rPr b="1" lang="en">
                <a:solidFill>
                  <a:srgbClr val="FF0000"/>
                </a:solidFill>
              </a:rPr>
              <a:t>Limitations:</a:t>
            </a:r>
            <a:endParaRPr b="1">
              <a:solidFill>
                <a:srgbClr val="FF0000"/>
              </a:solidFill>
            </a:endParaRPr>
          </a:p>
          <a:p>
            <a:pPr indent="-304958" lvl="0" marL="457200" rtl="0" algn="l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ct val="100000"/>
              <a:buChar char="-"/>
            </a:pPr>
            <a:r>
              <a:rPr lang="en">
                <a:solidFill>
                  <a:srgbClr val="FF0000"/>
                </a:solidFill>
              </a:rPr>
              <a:t>If a vehicle changes its classified class when intersecting with the line, they are recorded twice with the similar classification.</a:t>
            </a:r>
            <a:endParaRPr>
              <a:solidFill>
                <a:srgbClr val="FF0000"/>
              </a:solidFill>
            </a:endParaRPr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Char char="-"/>
            </a:pPr>
            <a:r>
              <a:rPr lang="en">
                <a:solidFill>
                  <a:srgbClr val="FF0000"/>
                </a:solidFill>
              </a:rPr>
              <a:t>Since the CCTV footage was very small and low in resolution, the classification might derive to different results for same vehicle.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87" name="Google Shape;18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7527" y="564850"/>
            <a:ext cx="1944900" cy="40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1"/>
          <p:cNvSpPr/>
          <p:nvPr/>
        </p:nvSpPr>
        <p:spPr>
          <a:xfrm>
            <a:off x="7948350" y="2797075"/>
            <a:ext cx="769200" cy="248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